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28"/>
  </p:notesMasterIdLst>
  <p:sldIdLst>
    <p:sldId id="391" r:id="rId2"/>
    <p:sldId id="352" r:id="rId3"/>
    <p:sldId id="366" r:id="rId4"/>
    <p:sldId id="313" r:id="rId5"/>
    <p:sldId id="374" r:id="rId6"/>
    <p:sldId id="302" r:id="rId7"/>
    <p:sldId id="375" r:id="rId8"/>
    <p:sldId id="304" r:id="rId9"/>
    <p:sldId id="305" r:id="rId10"/>
    <p:sldId id="376" r:id="rId11"/>
    <p:sldId id="307" r:id="rId12"/>
    <p:sldId id="377" r:id="rId13"/>
    <p:sldId id="385" r:id="rId14"/>
    <p:sldId id="388" r:id="rId15"/>
    <p:sldId id="386" r:id="rId16"/>
    <p:sldId id="387" r:id="rId17"/>
    <p:sldId id="378" r:id="rId18"/>
    <p:sldId id="380" r:id="rId19"/>
    <p:sldId id="381" r:id="rId20"/>
    <p:sldId id="379" r:id="rId21"/>
    <p:sldId id="382" r:id="rId22"/>
    <p:sldId id="383" r:id="rId23"/>
    <p:sldId id="384" r:id="rId24"/>
    <p:sldId id="358" r:id="rId25"/>
    <p:sldId id="390" r:id="rId26"/>
    <p:sldId id="353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5A"/>
    <a:srgbClr val="FF0000"/>
    <a:srgbClr val="000066"/>
    <a:srgbClr val="0944FF"/>
    <a:srgbClr val="D86744"/>
    <a:srgbClr val="C656AE"/>
    <a:srgbClr val="00CC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1" autoAdjust="0"/>
    <p:restoredTop sz="94660"/>
  </p:normalViewPr>
  <p:slideViewPr>
    <p:cSldViewPr>
      <p:cViewPr varScale="1">
        <p:scale>
          <a:sx n="68" d="100"/>
          <a:sy n="68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8F85B88-AC65-4099-AA91-7DD931EB2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9525-2CFC-4767-8CEF-6298BB94D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EE72-A87E-451D-9677-6EFA135C5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6651-8CDC-473D-829A-CBA2D223C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EF80-37A6-466B-A190-1AF6E48C2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7350-19C7-4CA0-84E9-A7F115AFB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2133-06D9-418F-A3D9-29649E394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59E8A-2B1F-4764-A4F4-02A8699F8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CF0F-3A8B-43AC-859A-352FEE435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2428-9394-45E9-ADBD-7C9A74CD0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54AC-B1E1-4C16-836A-35FDDAF28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C13E-7080-4632-BC56-1AAC7A817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297FD-4ACE-4990-89A6-B41DF35D9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9FB805F-0D62-4AEA-A65B-294D9F67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80" r:id="rId9"/>
    <p:sldLayoutId id="2147483977" r:id="rId10"/>
    <p:sldLayoutId id="2147483978" r:id="rId11"/>
    <p:sldLayoutId id="214748397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1171C8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1171C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35C7E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29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15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kiệm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nước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8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>
              <a:solidFill>
                <a:srgbClr val="094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5638800" y="1905000"/>
          <a:ext cx="3505200" cy="4953000"/>
        </p:xfrm>
        <a:graphic>
          <a:graphicData uri="http://schemas.openxmlformats.org/presentationml/2006/ole">
            <p:oleObj spid="_x0000_s4098" name="Bitmap Image" r:id="rId4" imgW="1486107" imgH="3952381" progId="Paint.Picture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1828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* Cậu bé trong tranh đang làm gì ?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441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* </a:t>
            </a:r>
            <a:r>
              <a:rPr lang="en-US" sz="2800">
                <a:latin typeface="Times New Roman" pitchFamily="18" charset="0"/>
              </a:rPr>
              <a:t>Theo em việc làm đó nên hay không nên làm ? Vì sao ?</a:t>
            </a: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8153400" y="61722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69" name="Object 5"/>
          <p:cNvGraphicFramePr>
            <a:graphicFrameLocks noChangeAspect="1"/>
          </p:cNvGraphicFramePr>
          <p:nvPr>
            <p:ph/>
          </p:nvPr>
        </p:nvGraphicFramePr>
        <p:xfrm>
          <a:off x="346075" y="1752600"/>
          <a:ext cx="3651250" cy="4779963"/>
        </p:xfrm>
        <a:graphic>
          <a:graphicData uri="http://schemas.openxmlformats.org/presentationml/2006/ole">
            <p:oleObj spid="_x0000_s5122" name="Bitmap Image" r:id="rId4" imgW="3019048" imgH="3952381" progId="Paint.Picture">
              <p:embed/>
            </p:oleObj>
          </a:graphicData>
        </a:graphic>
      </p:graphicFrame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495800" y="18288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* Cậu bé trong tranh làm gì ?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419600" y="3657600"/>
            <a:ext cx="44958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* Em có lời khuyên gì với </a:t>
            </a:r>
          </a:p>
          <a:p>
            <a:pPr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cậu bé ?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304800" y="60198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228600" y="1066800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8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>
              <a:solidFill>
                <a:srgbClr val="0944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8"/>
          <p:cNvSpPr txBox="1">
            <a:spLocks noChangeArrowheads="1"/>
          </p:cNvSpPr>
          <p:nvPr/>
        </p:nvSpPr>
        <p:spPr bwMode="auto">
          <a:xfrm>
            <a:off x="0" y="1219200"/>
            <a:ext cx="189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00">
              <a:solidFill>
                <a:srgbClr val="094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Tiet kiem nuo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981200"/>
            <a:ext cx="6934200" cy="4876800"/>
          </a:xfrm>
          <a:noFill/>
        </p:spPr>
      </p:pic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133600" y="2971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7620000" y="28194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2819400" y="3657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1219200" y="64008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3124200" y="64008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4876800" y="64008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905000" y="12192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 ra những việc nên làm và những việc không nên làm để tiết kiệm nước</a:t>
            </a:r>
          </a:p>
        </p:txBody>
      </p:sp>
      <p:sp>
        <p:nvSpPr>
          <p:cNvPr id="14347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19400" y="1600200"/>
            <a:ext cx="2362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sp>
        <p:nvSpPr>
          <p:cNvPr id="15363" name="TextBox 17"/>
          <p:cNvSpPr txBox="1">
            <a:spLocks noChangeArrowheads="1"/>
          </p:cNvSpPr>
          <p:nvPr/>
        </p:nvSpPr>
        <p:spPr bwMode="auto">
          <a:xfrm>
            <a:off x="0" y="914400"/>
            <a:ext cx="189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>
              <a:solidFill>
                <a:srgbClr val="094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914400"/>
            <a:ext cx="2767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 việc nên làm: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47800"/>
            <a:ext cx="3124200" cy="2032000"/>
            <a:chOff x="192" y="1296"/>
            <a:chExt cx="1584" cy="992"/>
          </a:xfrm>
        </p:grpSpPr>
        <p:pic>
          <p:nvPicPr>
            <p:cNvPr id="15375" name="Picture 3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Oval 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0066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352800" y="1524000"/>
            <a:ext cx="4876800" cy="914400"/>
          </a:xfrm>
          <a:prstGeom prst="wedgeEllipseCallout">
            <a:avLst>
              <a:gd name="adj1" fmla="val -59819"/>
              <a:gd name="adj2" fmla="val 3575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Khóa vòi nước, không để nước chảy tràn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04800" y="3505200"/>
            <a:ext cx="2133600" cy="3124200"/>
            <a:chOff x="2304" y="2383"/>
            <a:chExt cx="881" cy="1937"/>
          </a:xfrm>
        </p:grpSpPr>
        <p:pic>
          <p:nvPicPr>
            <p:cNvPr id="15373" name="Picture 6" descr="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Oval 7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0066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2514600" y="3657600"/>
            <a:ext cx="3733800" cy="1143000"/>
          </a:xfrm>
          <a:prstGeom prst="wedgeRoundRectCallout">
            <a:avLst>
              <a:gd name="adj1" fmla="val -55954"/>
              <a:gd name="adj2" fmla="val 126708"/>
              <a:gd name="adj3" fmla="val 16667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Bạn trai đánh răng, lấy nước vào cốc xong, khóa vòi nước ngay 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477000" y="2971800"/>
            <a:ext cx="2438400" cy="2209800"/>
            <a:chOff x="3888" y="1296"/>
            <a:chExt cx="1536" cy="987"/>
          </a:xfrm>
        </p:grpSpPr>
        <p:pic>
          <p:nvPicPr>
            <p:cNvPr id="15371" name="Picture 9" descr="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Oval 10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0066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3276600" y="5029200"/>
            <a:ext cx="5867400" cy="1828800"/>
          </a:xfrm>
          <a:prstGeom prst="cloudCallout">
            <a:avLst>
              <a:gd name="adj1" fmla="val 16269"/>
              <a:gd name="adj2" fmla="val -93315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Gọi thợ chữa ngay khi ống nước bị hỏng, bị rò rỉ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8"/>
          <p:cNvSpPr txBox="1">
            <a:spLocks noChangeArrowheads="1"/>
          </p:cNvSpPr>
          <p:nvPr/>
        </p:nvSpPr>
        <p:spPr bwMode="auto">
          <a:xfrm>
            <a:off x="0" y="1219200"/>
            <a:ext cx="189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00">
              <a:solidFill>
                <a:srgbClr val="094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Tiet kiem nuo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981200"/>
            <a:ext cx="6934200" cy="4876800"/>
          </a:xfrm>
          <a:noFill/>
        </p:spPr>
      </p:pic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133600" y="2971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7620000" y="28194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2819400" y="3657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1219200" y="64008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3124200" y="64008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4876800" y="64008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905000" y="12192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 ra những việc nên làm và những việc không nên làm để tiết kiệm nước</a:t>
            </a:r>
          </a:p>
        </p:txBody>
      </p:sp>
      <p:sp>
        <p:nvSpPr>
          <p:cNvPr id="16395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19400" y="1600200"/>
            <a:ext cx="2362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1600200"/>
            <a:ext cx="3200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sp>
        <p:nvSpPr>
          <p:cNvPr id="17411" name="TextBox 17"/>
          <p:cNvSpPr txBox="1">
            <a:spLocks noChangeArrowheads="1"/>
          </p:cNvSpPr>
          <p:nvPr/>
        </p:nvSpPr>
        <p:spPr bwMode="auto">
          <a:xfrm>
            <a:off x="0" y="9144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>
              <a:solidFill>
                <a:srgbClr val="094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9144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 việc không nên làm: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1295400"/>
            <a:ext cx="3657600" cy="2057400"/>
            <a:chOff x="2016" y="1308"/>
            <a:chExt cx="1632" cy="955"/>
          </a:xfrm>
        </p:grpSpPr>
        <p:pic>
          <p:nvPicPr>
            <p:cNvPr id="17423" name="Picture 3" descr="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4" name="Oval 4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0066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495800" y="1524000"/>
            <a:ext cx="3886200" cy="1295400"/>
          </a:xfrm>
          <a:prstGeom prst="wedgeEllipseCallout">
            <a:avLst>
              <a:gd name="adj1" fmla="val -73958"/>
              <a:gd name="adj2" fmla="val 24185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Nước chảy tràn, không khóa vòi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04800" y="3429000"/>
            <a:ext cx="1447800" cy="3071813"/>
            <a:chOff x="1008" y="2385"/>
            <a:chExt cx="912" cy="1935"/>
          </a:xfrm>
        </p:grpSpPr>
        <p:pic>
          <p:nvPicPr>
            <p:cNvPr id="17421" name="Picture 6" descr="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2" name="Oval 7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0066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1676400" y="3581400"/>
            <a:ext cx="3429000" cy="2362200"/>
          </a:xfrm>
          <a:prstGeom prst="cloudCallout">
            <a:avLst>
              <a:gd name="adj1" fmla="val -49347"/>
              <a:gd name="adj2" fmla="val 4081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Bé đánh răng và để nước chảy tràn, không khóa vòi nước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181600" y="3200400"/>
            <a:ext cx="2316163" cy="3035300"/>
            <a:chOff x="3456" y="2408"/>
            <a:chExt cx="1459" cy="1912"/>
          </a:xfrm>
        </p:grpSpPr>
        <p:pic>
          <p:nvPicPr>
            <p:cNvPr id="17419" name="Picture 9" descr="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0066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7696200" y="3657600"/>
            <a:ext cx="1447800" cy="1828800"/>
          </a:xfrm>
          <a:prstGeom prst="wedgeRectCallout">
            <a:avLst>
              <a:gd name="adj1" fmla="val -77630"/>
              <a:gd name="adj2" fmla="val 8194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Tưới cây, để nước chảy tràn lan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438400" y="228600"/>
            <a:ext cx="35321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0" y="1600200"/>
            <a:ext cx="231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944FF"/>
                </a:solidFill>
              </a:rPr>
              <a:t>Hoạt </a:t>
            </a:r>
            <a:r>
              <a:rPr lang="en-US" sz="2800" b="1" u="sng">
                <a:solidFill>
                  <a:srgbClr val="0944FF"/>
                </a:solidFill>
                <a:latin typeface="Arial" charset="0"/>
                <a:cs typeface="Arial" charset="0"/>
              </a:rPr>
              <a:t>động</a:t>
            </a:r>
            <a:r>
              <a:rPr lang="en-US" sz="2800" b="1">
                <a:solidFill>
                  <a:srgbClr val="0944FF"/>
                </a:solidFill>
              </a:rPr>
              <a:t> 1:</a:t>
            </a:r>
            <a:endParaRPr lang="en-US" sz="2800">
              <a:solidFill>
                <a:srgbClr val="0944FF"/>
              </a:solidFill>
            </a:endParaRP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2133600" y="1600200"/>
            <a:ext cx="6464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 </a:t>
            </a:r>
            <a:r>
              <a:rPr lang="en-US" sz="2800">
                <a:solidFill>
                  <a:srgbClr val="00B45A"/>
                </a:solidFill>
                <a:latin typeface="Arial" charset="0"/>
                <a:cs typeface="Arial" charset="0"/>
              </a:rPr>
              <a:t>Những việc nên và không nên làm để </a:t>
            </a:r>
          </a:p>
          <a:p>
            <a:r>
              <a:rPr lang="en-US" sz="2800">
                <a:solidFill>
                  <a:srgbClr val="00B45A"/>
                </a:solidFill>
                <a:latin typeface="Arial" charset="0"/>
                <a:cs typeface="Arial" charset="0"/>
              </a:rPr>
              <a:t>tiết kiệm nước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514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800" b="1" u="sng">
                <a:solidFill>
                  <a:srgbClr val="0944FF"/>
                </a:solidFill>
                <a:latin typeface="Times New Roman" pitchFamily="18" charset="0"/>
              </a:rPr>
              <a:t>Hoạt động</a:t>
            </a:r>
            <a:r>
              <a:rPr lang="en-US" sz="2800" b="1">
                <a:solidFill>
                  <a:srgbClr val="0944FF"/>
                </a:solidFill>
                <a:latin typeface="Times New Roman" pitchFamily="18" charset="0"/>
              </a:rPr>
              <a:t> 2</a:t>
            </a:r>
            <a:r>
              <a:rPr lang="en-US" sz="3600" b="1">
                <a:solidFill>
                  <a:srgbClr val="0944FF"/>
                </a:solidFill>
                <a:latin typeface="Times New Roman" pitchFamily="18" charset="0"/>
              </a:rPr>
              <a:t>:</a:t>
            </a:r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</a:rPr>
              <a:t>Tại sao phải tiết kiệm nước?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1447800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 b="1" u="sng">
                <a:solidFill>
                  <a:schemeClr val="accent1"/>
                </a:solidFill>
                <a:latin typeface="Times New Roman" pitchFamily="18" charset="0"/>
              </a:rPr>
              <a:t>Hoạt động</a:t>
            </a: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2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</a:rPr>
              <a:t>Tại sao phải tiết kiệm nước?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pic>
        <p:nvPicPr>
          <p:cNvPr id="7" name="Picture 4" descr="hiep 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iep 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812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0" y="1066800"/>
            <a:ext cx="896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>
                <a:solidFill>
                  <a:srgbClr val="00B45A"/>
                </a:solidFill>
                <a:latin typeface="Times New Roman" pitchFamily="18" charset="0"/>
                <a:cs typeface="Times New Roman" pitchFamily="18" charset="0"/>
              </a:rPr>
              <a:t>Những việc nên làm và không nên làm để tiết kiệm nước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04800" y="5181600"/>
            <a:ext cx="296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*Quan sát hình 7 và 8: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838200" y="5562600"/>
            <a:ext cx="652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Em nhận thấy những gì trong hình a của hai hình?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838200" y="5943600"/>
            <a:ext cx="583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Em có nhận xét vì về hình  b trong hai hình?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762000" y="6248400"/>
            <a:ext cx="5894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- Vậy bạn nam ở hình 7a nên làm gì? Vì sao?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  <p:bldP spid="18441" grpId="0"/>
      <p:bldP spid="184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pic>
        <p:nvPicPr>
          <p:cNvPr id="4" name="Picture 3" descr="dsc04347-4m__575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057400"/>
            <a:ext cx="8534400" cy="4038600"/>
          </a:xfrm>
          <a:noFill/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 việc nên và không nên làm để tiết kiệm nước</a:t>
            </a:r>
          </a:p>
          <a:p>
            <a:r>
              <a:rPr lang="en-US" sz="2400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 sao phải tiết kiệm nước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0400" y="6096000"/>
            <a:ext cx="3281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Nhà máy cấp nước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pic>
        <p:nvPicPr>
          <p:cNvPr id="4" name="Picture 3" descr="dsc03056-3m__690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057400"/>
            <a:ext cx="7848600" cy="3962400"/>
          </a:xfrm>
          <a:noFill/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 việc nên và không nên làm để tiết kiệm nước</a:t>
            </a:r>
          </a:p>
          <a:p>
            <a:r>
              <a:rPr lang="en-US" sz="2400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 sao phải tiết kiệm nước</a:t>
            </a:r>
            <a:r>
              <a:rPr lang="en-US" sz="2400">
                <a:solidFill>
                  <a:srgbClr val="00B45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6019800"/>
            <a:ext cx="4579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Lắp đặt hệ thống dẫn nước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WordArt 2"/>
          <p:cNvSpPr>
            <a:spLocks noChangeArrowheads="1" noChangeShapeType="1" noTextEdit="1"/>
          </p:cNvSpPr>
          <p:nvPr/>
        </p:nvSpPr>
        <p:spPr bwMode="auto">
          <a:xfrm>
            <a:off x="2667000" y="914400"/>
            <a:ext cx="411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i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VNI-Times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6858000" cy="579438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Em đã làm gì để bảo vệ nguồn nước?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209800" y="1066800"/>
            <a:ext cx="4117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1600200"/>
            <a:ext cx="4151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944FF"/>
                </a:solidFill>
              </a:rPr>
              <a:t>(Bảo vệ nguồn nước)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nimBg="1"/>
      <p:bldP spid="93188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pic>
        <p:nvPicPr>
          <p:cNvPr id="4" name="il_fi" descr="images326060_Lua-nuoc-M---ang-Y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800" y="6019800"/>
            <a:ext cx="3730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Ruộng đồng nứt nẻ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 việc nên và không nên làm để tiết kiệm nước</a:t>
            </a:r>
          </a:p>
          <a:p>
            <a:r>
              <a:rPr lang="en-US" sz="2400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 sao phải tiết kiệm nước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pic>
        <p:nvPicPr>
          <p:cNvPr id="4" name="Picture 4" descr="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0" y="6096000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.VnTime" pitchFamily="34" charset="0"/>
              </a:rPr>
              <a:t>Nước ao khô cạn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 việc nên và không nên làm để tiết kiệm nước</a:t>
            </a:r>
          </a:p>
          <a:p>
            <a:r>
              <a:rPr lang="en-US" sz="2400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 sao phải tiết kiệm nước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pic>
        <p:nvPicPr>
          <p:cNvPr id="4" name="Picture 2" descr="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5943600"/>
            <a:ext cx="487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.VnTime" pitchFamily="34" charset="0"/>
              </a:rPr>
              <a:t>Nước sạch khan hiếm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 việc nên và không nên làm để tiết kiệm nước</a:t>
            </a:r>
          </a:p>
          <a:p>
            <a:r>
              <a:rPr lang="en-US" sz="2400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 sao phải tiết kiệm nước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pic>
        <p:nvPicPr>
          <p:cNvPr id="7" name="Picture 6" descr="Song Hong can nuoc vao mua kh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95600" y="61722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70C0"/>
                </a:solidFill>
                <a:latin typeface=".VnTimeH" pitchFamily="34" charset="0"/>
              </a:rPr>
              <a:t>Sông Hồng mùa khô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 việc nên và không nên làm để tiết kiệm nước</a:t>
            </a:r>
          </a:p>
          <a:p>
            <a:r>
              <a:rPr lang="en-US" sz="2400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 sao phải tiết kiệm nước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86106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480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Tiết kiệm nước là để dành tiền cho mình và cũng là để có nước cho nhiều người khác cùng dùng.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 Phải tốn nhiều công sức, tiền của  mới có nước sạch để dùng. Vì vậy, không được lãng phí nước.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438400" y="0"/>
            <a:ext cx="5081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057400" y="1143000"/>
            <a:ext cx="563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29: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438400" y="228600"/>
            <a:ext cx="35321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0" y="1600200"/>
            <a:ext cx="231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00">
              <a:solidFill>
                <a:srgbClr val="094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1752600" y="1600200"/>
            <a:ext cx="701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B45A"/>
                </a:solidFill>
                <a:latin typeface="Times New Roman" pitchFamily="18" charset="0"/>
                <a:cs typeface="Times New Roman" pitchFamily="18" charset="0"/>
              </a:rPr>
              <a:t>Những việc nên và không nên làm để tiết kiệm nước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19812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 b="1" u="sng">
                <a:solidFill>
                  <a:srgbClr val="0944FF"/>
                </a:solidFill>
                <a:latin typeface="Times New Roman" pitchFamily="18" charset="0"/>
              </a:rPr>
              <a:t>Hoạt động</a:t>
            </a:r>
            <a:r>
              <a:rPr lang="en-US" sz="2400" b="1">
                <a:solidFill>
                  <a:srgbClr val="0944FF"/>
                </a:solidFill>
                <a:latin typeface="Times New Roman" pitchFamily="18" charset="0"/>
              </a:rPr>
              <a:t> 2: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</a:rPr>
              <a:t>Tại sao phải tiết kiệm nước?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362200"/>
            <a:ext cx="661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 lãm tranh ảnh về tiết kiệm nước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2819400"/>
            <a:ext cx="3157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Cách đánh giá: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3429000"/>
            <a:ext cx="82359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Tranh vẽ có đúng chủ đề không?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Việc làm trong tranh có thể hiện tiết kiệm nước chưa?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(Hoặc có ý thức tuyên truyền mọi người tiết kiệm nước)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57150" cap="rnd" cmpd="thickThin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1524000" y="1600200"/>
            <a:ext cx="6172200" cy="4648200"/>
          </a:xfrm>
          <a:prstGeom prst="rect">
            <a:avLst/>
          </a:prstGeom>
        </p:spPr>
        <p:txBody>
          <a:bodyPr wrap="none" fromWordArt="1">
            <a:prstTxWarp prst="textDeflateInflateDeflate">
              <a:avLst>
                <a:gd name="adj" fmla="val 28028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7" dist="17961" dir="13500000">
                    <a:srgbClr val="1F3D99"/>
                  </a:prstShdw>
                </a:effectLst>
                <a:latin typeface="Times New Roman"/>
                <a:cs typeface="Times New Roman"/>
              </a:rPr>
              <a:t>TIẾT HỌC KẾT THÚC</a:t>
            </a:r>
          </a:p>
          <a:p>
            <a:pPr algn="ctr"/>
            <a:r>
              <a:rPr lang="en-US" sz="36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7" dist="17961" dir="13500000">
                    <a:srgbClr val="1F3D99"/>
                  </a:prstShdw>
                </a:effectLst>
                <a:latin typeface="Times New Roman"/>
                <a:cs typeface="Times New Roman"/>
              </a:rPr>
              <a:t>KÍNH CHÚC SỨC KHỎE QUÝ THẦY CÔ 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9144000" y="228600"/>
            <a:ext cx="0" cy="76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7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391400" y="2514600"/>
            <a:ext cx="175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1524000" y="5715000"/>
            <a:ext cx="5486400" cy="1143000"/>
            <a:chOff x="1200" y="3840"/>
            <a:chExt cx="3552" cy="480"/>
          </a:xfrm>
        </p:grpSpPr>
        <p:grpSp>
          <p:nvGrpSpPr>
            <p:cNvPr id="28686" name="Group 8"/>
            <p:cNvGrpSpPr>
              <a:grpSpLocks/>
            </p:cNvGrpSpPr>
            <p:nvPr/>
          </p:nvGrpSpPr>
          <p:grpSpPr bwMode="auto">
            <a:xfrm>
              <a:off x="1200" y="3840"/>
              <a:ext cx="1920" cy="480"/>
              <a:chOff x="4656" y="3216"/>
              <a:chExt cx="1104" cy="651"/>
            </a:xfrm>
          </p:grpSpPr>
          <p:grpSp>
            <p:nvGrpSpPr>
              <p:cNvPr id="28692" name="Group 9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28694" name="Picture 10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lum bright="18000"/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695" name="Picture 11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4" cstate="print">
                  <a:lum bright="18000"/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8693" name="Picture 12" descr="ROSE1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lum bright="18000"/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687" name="Group 13"/>
            <p:cNvGrpSpPr>
              <a:grpSpLocks/>
            </p:cNvGrpSpPr>
            <p:nvPr/>
          </p:nvGrpSpPr>
          <p:grpSpPr bwMode="auto">
            <a:xfrm flipH="1">
              <a:off x="3072" y="3840"/>
              <a:ext cx="1680" cy="480"/>
              <a:chOff x="4656" y="3216"/>
              <a:chExt cx="1104" cy="651"/>
            </a:xfrm>
          </p:grpSpPr>
          <p:grpSp>
            <p:nvGrpSpPr>
              <p:cNvPr id="28688" name="Group 14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28690" name="Picture 15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lum bright="18000"/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691" name="Picture 16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4" cstate="print">
                  <a:lum bright="18000"/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8689" name="Picture 17" descr="ROSE1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lum bright="18000"/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8680" name="Picture 18" descr="67026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370081">
            <a:off x="685800" y="5334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9" descr="67026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370081">
            <a:off x="7467600" y="1752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20" descr="glitterimagesanimals37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57200"/>
            <a:ext cx="13779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9" name="Picture 21" descr="BƯỚM 58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22" descr="animal-14[1]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5181600"/>
            <a:ext cx="9715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1" name="Picture 23" descr="animal-41[1]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4648200"/>
            <a:ext cx="9477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16007 0.07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14479 0.10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24200" y="1066800"/>
            <a:ext cx="2014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solidFill>
                  <a:srgbClr val="FF9900"/>
                </a:solidFill>
                <a:latin typeface="Arial" charset="0"/>
                <a:cs typeface="Arial" charset="0"/>
              </a:rPr>
              <a:t>BÀI MỚI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2133600"/>
            <a:ext cx="516712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905"/>
                <a:solidFill>
                  <a:srgbClr val="0944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Bài 29</a:t>
            </a:r>
          </a:p>
          <a:p>
            <a:pPr algn="ctr">
              <a:defRPr/>
            </a:pPr>
            <a:r>
              <a:rPr lang="en-US" sz="5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Tiết kiệm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438400" y="228600"/>
            <a:ext cx="35321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600200"/>
            <a:ext cx="231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944FF"/>
                </a:solidFill>
              </a:rPr>
              <a:t>Hoạt </a:t>
            </a:r>
            <a:r>
              <a:rPr lang="en-US" sz="2800" b="1" u="sng">
                <a:solidFill>
                  <a:srgbClr val="0944FF"/>
                </a:solidFill>
                <a:latin typeface="Arial" charset="0"/>
                <a:cs typeface="Arial" charset="0"/>
              </a:rPr>
              <a:t>động</a:t>
            </a:r>
            <a:r>
              <a:rPr lang="en-US" sz="2800" b="1">
                <a:solidFill>
                  <a:srgbClr val="0944FF"/>
                </a:solidFill>
              </a:rPr>
              <a:t> 1:</a:t>
            </a:r>
            <a:endParaRPr lang="en-US" sz="2800">
              <a:solidFill>
                <a:srgbClr val="0944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1600200"/>
            <a:ext cx="6464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 </a:t>
            </a:r>
            <a:r>
              <a:rPr lang="en-US" sz="2800">
                <a:solidFill>
                  <a:srgbClr val="00B45A"/>
                </a:solidFill>
                <a:latin typeface="Arial" charset="0"/>
                <a:cs typeface="Arial" charset="0"/>
              </a:rPr>
              <a:t>Những việc nên và không nên làm để </a:t>
            </a:r>
          </a:p>
          <a:p>
            <a:r>
              <a:rPr lang="en-US" sz="2800">
                <a:solidFill>
                  <a:srgbClr val="00B45A"/>
                </a:solidFill>
                <a:latin typeface="Arial" charset="0"/>
                <a:cs typeface="Arial" charset="0"/>
              </a:rPr>
              <a:t>tiết kiệm nước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286000" y="0"/>
            <a:ext cx="5715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28"/>
          <p:cNvSpPr txBox="1">
            <a:spLocks noChangeArrowheads="1"/>
          </p:cNvSpPr>
          <p:nvPr/>
        </p:nvSpPr>
        <p:spPr bwMode="auto">
          <a:xfrm>
            <a:off x="0" y="1219200"/>
            <a:ext cx="189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4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>
              <a:solidFill>
                <a:srgbClr val="094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76425" y="1219200"/>
            <a:ext cx="654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sát tranh: Em nhìn thấy những gì trong tranh?</a:t>
            </a:r>
          </a:p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em việc đó nên hay không nên làm? Vì sao?</a:t>
            </a:r>
          </a:p>
        </p:txBody>
      </p:sp>
      <p:pic>
        <p:nvPicPr>
          <p:cNvPr id="7" name="Picture 7" descr="Tiet kiem nuoc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981200"/>
            <a:ext cx="7162800" cy="4876800"/>
          </a:xfrm>
          <a:noFill/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15200" y="4114800"/>
            <a:ext cx="1676400" cy="1676400"/>
          </a:xfrm>
          <a:prstGeom prst="ellipse">
            <a:avLst/>
          </a:prstGeom>
          <a:solidFill>
            <a:srgbClr val="33CCFF">
              <a:alpha val="81960"/>
            </a:srgbClr>
          </a:solidFill>
          <a:ln w="57150">
            <a:solidFill>
              <a:srgbClr val="0944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>
            <a:off x="7467600" y="4343400"/>
            <a:ext cx="22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848600" y="4114800"/>
            <a:ext cx="22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8229600" y="4191000"/>
            <a:ext cx="22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8610600" y="4495800"/>
            <a:ext cx="22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8610600" y="5029200"/>
            <a:ext cx="22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8305800" y="5257800"/>
            <a:ext cx="22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924800" y="5334000"/>
            <a:ext cx="22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543800" y="5181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6014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239000" y="4800600"/>
            <a:ext cx="22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7620000" y="4724400"/>
            <a:ext cx="914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i="1" kern="10">
                <a:ln w="9525">
                  <a:round/>
                  <a:headEnd/>
                  <a:tailEnd/>
                </a:ln>
                <a:solidFill>
                  <a:srgbClr val="FF0000">
                    <a:alpha val="89018"/>
                  </a:srgbClr>
                </a:solidFill>
                <a:latin typeface="Times New Roman"/>
                <a:cs typeface="Times New Roman"/>
              </a:rPr>
              <a:t>HẾT GIỜ</a:t>
            </a: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990600" y="2971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6400800" y="29718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228600" y="64008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2133600" y="64008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4114800" y="63246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239000" y="2590800"/>
            <a:ext cx="1939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944FF"/>
                </a:solidFill>
              </a:rPr>
              <a:t>* Thảo luận :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96125" y="3124200"/>
            <a:ext cx="2124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Nhóm đôi: (3’)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63" dur="18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700"/>
                            </p:stCondLst>
                            <p:childTnLst>
                              <p:par>
                                <p:cTn id="7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14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2100"/>
                            </p:stCondLst>
                            <p:childTnLst>
                              <p:par>
                                <p:cTn id="7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28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3500"/>
                            </p:stCondLst>
                            <p:childTnLst>
                              <p:par>
                                <p:cTn id="8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42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4900"/>
                            </p:stCondLst>
                            <p:childTnLst>
                              <p:par>
                                <p:cTn id="9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56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6300"/>
                            </p:stCondLst>
                            <p:childTnLst>
                              <p:par>
                                <p:cTn id="10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7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7700"/>
                            </p:stCondLst>
                            <p:childTnLst>
                              <p:par>
                                <p:cTn id="11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84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9100"/>
                            </p:stCondLst>
                            <p:childTnLst>
                              <p:par>
                                <p:cTn id="11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98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500"/>
                            </p:stCondLst>
                            <p:childTnLst>
                              <p:par>
                                <p:cTn id="12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12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1900"/>
                            </p:stCondLst>
                            <p:childTnLst>
                              <p:par>
                                <p:cTn id="13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2600"/>
                            </p:stCondLst>
                            <p:childTnLst>
                              <p:par>
                                <p:cTn id="1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800600" y="19812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* Em nhìn thấy những gì trong tranh ?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4800600" y="3276600"/>
            <a:ext cx="342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* Theo em việc làm đó nên làm hay không nên làm? Vì sao ?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7432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28600" y="1143000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8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>
              <a:solidFill>
                <a:srgbClr val="094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752600"/>
            <a:ext cx="3733800" cy="3962400"/>
            <a:chOff x="192" y="1296"/>
            <a:chExt cx="1584" cy="992"/>
          </a:xfrm>
        </p:grpSpPr>
        <p:pic>
          <p:nvPicPr>
            <p:cNvPr id="13319" name="Picture 3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Oval 4"/>
            <p:cNvSpPr>
              <a:spLocks noChangeArrowheads="1"/>
            </p:cNvSpPr>
            <p:nvPr/>
          </p:nvSpPr>
          <p:spPr bwMode="auto">
            <a:xfrm>
              <a:off x="1485" y="1334"/>
              <a:ext cx="240" cy="145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0066"/>
                  </a:solidFill>
                  <a:latin typeface="Arial" charset="0"/>
                </a:rPr>
                <a:t>1</a:t>
              </a:r>
            </a:p>
          </p:txBody>
        </p:sp>
      </p:grp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800600" y="19812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* Em nhìn thấy những gì trong tranh ?</a:t>
            </a: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27432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228600" y="1143000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8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>
              <a:solidFill>
                <a:srgbClr val="094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3305" name="Object 9"/>
          <p:cNvGraphicFramePr>
            <a:graphicFrameLocks noChangeAspect="1"/>
          </p:cNvGraphicFramePr>
          <p:nvPr/>
        </p:nvGraphicFramePr>
        <p:xfrm>
          <a:off x="304800" y="1905000"/>
          <a:ext cx="4419600" cy="4495800"/>
        </p:xfrm>
        <a:graphic>
          <a:graphicData uri="http://schemas.openxmlformats.org/presentationml/2006/ole">
            <p:oleObj spid="_x0000_s1026" name="Bitmap Image" r:id="rId4" imgW="2390476" imgH="1390844" progId="Paint.Picture">
              <p:embed/>
            </p:oleObj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76800" y="3505200"/>
            <a:ext cx="388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* Em sẽ làm gì khi nhìn thấy việc làm này ?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114800" y="1981200"/>
            <a:ext cx="565150" cy="579438"/>
          </a:xfrm>
          <a:prstGeom prst="ellipse">
            <a:avLst/>
          </a:prstGeom>
          <a:solidFill>
            <a:srgbClr val="37B7F7"/>
          </a:solidFill>
          <a:ln w="3175">
            <a:solidFill>
              <a:srgbClr val="37B7F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0066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7" name="Object 5"/>
          <p:cNvGraphicFramePr>
            <a:graphicFrameLocks noChangeAspect="1"/>
          </p:cNvGraphicFramePr>
          <p:nvPr>
            <p:ph/>
          </p:nvPr>
        </p:nvGraphicFramePr>
        <p:xfrm>
          <a:off x="1089025" y="1828800"/>
          <a:ext cx="6607175" cy="3429000"/>
        </p:xfrm>
        <a:graphic>
          <a:graphicData uri="http://schemas.openxmlformats.org/presentationml/2006/ole">
            <p:oleObj spid="_x0000_s2050" name="Bitmap Image" r:id="rId4" imgW="2857899" imgH="1619476" progId="Paint.Picture">
              <p:embed/>
            </p:oleObj>
          </a:graphicData>
        </a:graphic>
      </p:graphicFrame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6781800" y="19050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5334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* Bạn nhỏ trong tranh đang nói gì với chú công nhân?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5715000"/>
            <a:ext cx="891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* Theo em việc làm của bạn nhỏ đó nên làm hay không     nên làm? Vì sao? </a:t>
            </a:r>
          </a:p>
        </p:txBody>
      </p:sp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304800" y="1066800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8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>
              <a:solidFill>
                <a:srgbClr val="0944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  <p:bldP spid="20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21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04800" y="1676400"/>
          <a:ext cx="2555875" cy="4648200"/>
        </p:xfrm>
        <a:graphic>
          <a:graphicData uri="http://schemas.openxmlformats.org/presentationml/2006/ole">
            <p:oleObj spid="_x0000_s3074" name="Bitmap Image" r:id="rId4" imgW="1638529" imgH="3990476" progId="Paint.Picture">
              <p:embed/>
            </p:oleObj>
          </a:graphicData>
        </a:graphic>
      </p:graphicFrame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657600" y="16764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* Bạn gái trong tranh đang làm gì ? 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657600" y="3124200"/>
            <a:ext cx="502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* Em có nhận xét gì về việc làm  đó của bạn ?</a:t>
            </a: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457200" y="57150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2819400" y="0"/>
            <a:ext cx="347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Thứ bảy ngày 21 tháng 4 năm 2012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Khoa học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800" b="1">
                <a:solidFill>
                  <a:srgbClr val="0944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>
              <a:solidFill>
                <a:srgbClr val="0944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/>
      <p:bldP spid="30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4908"/>
  <p:tag name="VIOLETTITLE" val="Tiết kiệm nước"/>
  <p:tag name="VIOLETLESSON" val="28"/>
  <p:tag name="VIOLETCATID" val="8048925"/>
  <p:tag name="VIOLETSUBJECT" val="Khoa học 4"/>
  <p:tag name="VIOLETAUTHORID" val="6025037"/>
  <p:tag name="VIOLETAUTHORNAME" val="Nguyễn Thị Thanh Tâm"/>
  <p:tag name="VIOLETAUTHORAVATAR" val="6/25/37/avatar.jpg"/>
  <p:tag name="VIOLETAUTHORADDRESS" val="Trường tiểu học Núi Thành - "/>
  <p:tag name="VIOLETDATE" val="2012-07-18 11:34:32"/>
  <p:tag name="VIOLETHIT" val="1401"/>
  <p:tag name="VIOLETLIK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0">
      <a:dk1>
        <a:srgbClr val="062328"/>
      </a:dk1>
      <a:lt1>
        <a:srgbClr val="062328"/>
      </a:lt1>
      <a:dk2>
        <a:srgbClr val="9AE3EF"/>
      </a:dk2>
      <a:lt2>
        <a:srgbClr val="92C6F5"/>
      </a:lt2>
      <a:accent1>
        <a:srgbClr val="3597EE"/>
      </a:accent1>
      <a:accent2>
        <a:srgbClr val="1171C8"/>
      </a:accent2>
      <a:accent3>
        <a:srgbClr val="1171C8"/>
      </a:accent3>
      <a:accent4>
        <a:srgbClr val="35C7E0"/>
      </a:accent4>
      <a:accent5>
        <a:srgbClr val="35C7E0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2430</TotalTime>
  <Words>1203</Words>
  <Application>Microsoft Office PowerPoint</Application>
  <PresentationFormat>On-screen Show (4:3)</PresentationFormat>
  <Paragraphs>201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VNI-Times</vt:lpstr>
      <vt:lpstr>Arial</vt:lpstr>
      <vt:lpstr>Calibri</vt:lpstr>
      <vt:lpstr>Constantia</vt:lpstr>
      <vt:lpstr>Wingdings 2</vt:lpstr>
      <vt:lpstr>Times New Roman</vt:lpstr>
      <vt:lpstr>.VnTime</vt:lpstr>
      <vt:lpstr>.VnTimeH</vt:lpstr>
      <vt:lpstr>Flow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211</cp:revision>
  <dcterms:created xsi:type="dcterms:W3CDTF">2007-11-30T11:37:12Z</dcterms:created>
  <dcterms:modified xsi:type="dcterms:W3CDTF">2016-12-09T09:12:53Z</dcterms:modified>
</cp:coreProperties>
</file>